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116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24F497-D5E7-4E25-BD81-CA1017D1E28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4472E-F133-4C2B-BB3B-9F75F8134C4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36888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F497-D5E7-4E25-BD81-CA1017D1E28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472E-F133-4C2B-BB3B-9F75F8134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F497-D5E7-4E25-BD81-CA1017D1E28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472E-F133-4C2B-BB3B-9F75F8134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7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F497-D5E7-4E25-BD81-CA1017D1E28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472E-F133-4C2B-BB3B-9F75F8134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7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24F497-D5E7-4E25-BD81-CA1017D1E28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4472E-F133-4C2B-BB3B-9F75F8134C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83760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F497-D5E7-4E25-BD81-CA1017D1E28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472E-F133-4C2B-BB3B-9F75F8134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F497-D5E7-4E25-BD81-CA1017D1E28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472E-F133-4C2B-BB3B-9F75F8134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9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F497-D5E7-4E25-BD81-CA1017D1E28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472E-F133-4C2B-BB3B-9F75F8134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F497-D5E7-4E25-BD81-CA1017D1E28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472E-F133-4C2B-BB3B-9F75F8134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8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24F497-D5E7-4E25-BD81-CA1017D1E28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4472E-F133-4C2B-BB3B-9F75F8134C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391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24F497-D5E7-4E25-BD81-CA1017D1E28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4472E-F133-4C2B-BB3B-9F75F8134C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548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824F497-D5E7-4E25-BD81-CA1017D1E28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4472E-F133-4C2B-BB3B-9F75F8134C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41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/>
              <a:t>HIGHER </a:t>
            </a:r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in Italy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292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4618" y="473517"/>
            <a:ext cx="10113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system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higher</a:t>
            </a:r>
            <a:r>
              <a:rPr lang="ru-RU" sz="2400" dirty="0"/>
              <a:t> </a:t>
            </a:r>
            <a:r>
              <a:rPr lang="ru-RU" sz="2400" dirty="0" err="1"/>
              <a:t>education</a:t>
            </a:r>
            <a:r>
              <a:rPr lang="ru-RU" sz="2400" dirty="0"/>
              <a:t> </a:t>
            </a:r>
            <a:r>
              <a:rPr lang="ru-RU" sz="2400" dirty="0" err="1" smtClean="0"/>
              <a:t>includes</a:t>
            </a:r>
            <a:r>
              <a:rPr lang="ru-RU" sz="2400" dirty="0" smtClean="0"/>
              <a:t> </a:t>
            </a:r>
            <a:r>
              <a:rPr lang="ru-RU" sz="2400" dirty="0" err="1"/>
              <a:t>two</a:t>
            </a:r>
            <a:r>
              <a:rPr lang="ru-RU" sz="2400" dirty="0"/>
              <a:t> </a:t>
            </a:r>
            <a:r>
              <a:rPr lang="ru-RU" sz="2400" dirty="0" err="1"/>
              <a:t>types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educational</a:t>
            </a:r>
            <a:r>
              <a:rPr lang="ru-RU" sz="2400" dirty="0"/>
              <a:t> </a:t>
            </a:r>
            <a:r>
              <a:rPr lang="ru-RU" sz="2400" dirty="0" err="1"/>
              <a:t>institutions</a:t>
            </a:r>
            <a:r>
              <a:rPr lang="ru-RU" sz="2400" dirty="0"/>
              <a:t> - </a:t>
            </a:r>
            <a:r>
              <a:rPr lang="ru-RU" sz="2400" dirty="0" err="1"/>
              <a:t>universities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institutes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 smtClean="0"/>
              <a:t>colleges</a:t>
            </a:r>
            <a:r>
              <a:rPr lang="ru-RU" sz="2400" dirty="0"/>
              <a:t> </a:t>
            </a:r>
            <a:r>
              <a:rPr lang="ru-RU" sz="2400" dirty="0" err="1"/>
              <a:t>in</a:t>
            </a:r>
            <a:r>
              <a:rPr lang="ru-RU" sz="2400" dirty="0"/>
              <a:t> </a:t>
            </a:r>
            <a:r>
              <a:rPr lang="ru-RU" sz="2400" dirty="0" err="1"/>
              <a:t>Italy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4618" y="1794363"/>
            <a:ext cx="105941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university</a:t>
            </a:r>
            <a:r>
              <a:rPr lang="ru-RU" sz="2400" dirty="0"/>
              <a:t> </a:t>
            </a:r>
            <a:r>
              <a:rPr lang="ru-RU" sz="2400" dirty="0" err="1"/>
              <a:t>education</a:t>
            </a:r>
            <a:r>
              <a:rPr lang="ru-RU" sz="2400" dirty="0"/>
              <a:t> </a:t>
            </a:r>
            <a:r>
              <a:rPr lang="ru-RU" sz="2400" dirty="0" err="1"/>
              <a:t>sector</a:t>
            </a:r>
            <a:r>
              <a:rPr lang="ru-RU" sz="2400" dirty="0"/>
              <a:t> </a:t>
            </a:r>
            <a:r>
              <a:rPr lang="ru-RU" sz="2400" dirty="0" err="1"/>
              <a:t>consists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83 </a:t>
            </a:r>
            <a:r>
              <a:rPr lang="ru-RU" sz="2400" dirty="0" err="1"/>
              <a:t>universities</a:t>
            </a:r>
            <a:r>
              <a:rPr lang="ru-RU" sz="2400" dirty="0"/>
              <a:t>, </a:t>
            </a:r>
            <a:r>
              <a:rPr lang="ru-RU" sz="2400" dirty="0" err="1"/>
              <a:t>including</a:t>
            </a:r>
            <a:r>
              <a:rPr lang="ru-RU" sz="2400" dirty="0"/>
              <a:t>: </a:t>
            </a:r>
            <a:endParaRPr lang="ru-RU" sz="2400" dirty="0" smtClean="0"/>
          </a:p>
          <a:p>
            <a:r>
              <a:rPr lang="ru-RU" sz="2400" dirty="0" smtClean="0"/>
              <a:t>58 </a:t>
            </a:r>
            <a:r>
              <a:rPr lang="ru-RU" sz="2400" dirty="0" err="1"/>
              <a:t>public</a:t>
            </a:r>
            <a:r>
              <a:rPr lang="ru-RU" sz="2400" dirty="0"/>
              <a:t> (</a:t>
            </a:r>
            <a:r>
              <a:rPr lang="ru-RU" sz="2400" dirty="0" err="1"/>
              <a:t>Univarsitastatali</a:t>
            </a:r>
            <a:r>
              <a:rPr lang="ru-RU" sz="2400" dirty="0"/>
              <a:t>);</a:t>
            </a:r>
          </a:p>
          <a:p>
            <a:r>
              <a:rPr lang="ru-RU" sz="2400" dirty="0"/>
              <a:t>17 </a:t>
            </a:r>
            <a:r>
              <a:rPr lang="en-US" sz="2400" dirty="0" smtClean="0"/>
              <a:t>private</a:t>
            </a:r>
            <a:r>
              <a:rPr lang="ru-RU" sz="2400" dirty="0" smtClean="0"/>
              <a:t>, </a:t>
            </a:r>
            <a:r>
              <a:rPr lang="ru-RU" sz="2400" dirty="0" err="1" smtClean="0"/>
              <a:t>accredited</a:t>
            </a:r>
            <a:r>
              <a:rPr lang="ru-RU" sz="2400" dirty="0" smtClean="0"/>
              <a:t> </a:t>
            </a:r>
            <a:r>
              <a:rPr lang="ru-RU" sz="2400" dirty="0" err="1"/>
              <a:t>at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state</a:t>
            </a:r>
            <a:r>
              <a:rPr lang="ru-RU" sz="2400" dirty="0"/>
              <a:t> </a:t>
            </a:r>
            <a:r>
              <a:rPr lang="ru-RU" sz="2400" dirty="0" err="1"/>
              <a:t>level</a:t>
            </a:r>
            <a:r>
              <a:rPr lang="ru-RU" sz="2400" dirty="0"/>
              <a:t> (</a:t>
            </a:r>
            <a:r>
              <a:rPr lang="ru-RU" sz="2400" dirty="0" err="1"/>
              <a:t>Universitanonstatali</a:t>
            </a:r>
            <a:r>
              <a:rPr lang="ru-RU" sz="2400" dirty="0"/>
              <a:t>, </a:t>
            </a:r>
            <a:r>
              <a:rPr lang="ru-RU" sz="2400" dirty="0" err="1"/>
              <a:t>legal</a:t>
            </a:r>
            <a:r>
              <a:rPr lang="ru-RU" sz="2400" dirty="0"/>
              <a:t> </a:t>
            </a:r>
            <a:r>
              <a:rPr lang="ru-RU" sz="2400" dirty="0" err="1"/>
              <a:t>mentericonosciute</a:t>
            </a:r>
            <a:r>
              <a:rPr lang="ru-RU" sz="2400" dirty="0" smtClean="0"/>
              <a:t>);</a:t>
            </a:r>
          </a:p>
          <a:p>
            <a:r>
              <a:rPr lang="en-US" sz="2400" dirty="0"/>
              <a:t>2 universities for international students (</a:t>
            </a:r>
            <a:r>
              <a:rPr lang="en-US" sz="2400" dirty="0" err="1"/>
              <a:t>Universitaper</a:t>
            </a:r>
            <a:r>
              <a:rPr lang="en-US" sz="2400" dirty="0"/>
              <a:t> </a:t>
            </a:r>
            <a:r>
              <a:rPr lang="en-US" sz="2400" dirty="0" err="1"/>
              <a:t>Stranieri</a:t>
            </a:r>
            <a:r>
              <a:rPr lang="en-US" sz="2400" dirty="0" smtClean="0"/>
              <a:t>);</a:t>
            </a:r>
            <a:endParaRPr lang="en-US" sz="2400" dirty="0"/>
          </a:p>
          <a:p>
            <a:r>
              <a:rPr lang="en-US" sz="2400" dirty="0"/>
              <a:t>3 higher schools specializing in postgraduate studies (</a:t>
            </a:r>
            <a:r>
              <a:rPr lang="en-US" sz="2400" dirty="0" err="1"/>
              <a:t>ScuoleSuperiori</a:t>
            </a:r>
            <a:r>
              <a:rPr lang="en-US" sz="2400" dirty="0" smtClean="0"/>
              <a:t>);</a:t>
            </a:r>
            <a:endParaRPr lang="uk-UA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3 polytechnic universities (</a:t>
            </a:r>
            <a:r>
              <a:rPr lang="en-US" sz="2400" dirty="0" err="1"/>
              <a:t>Politecnici</a:t>
            </a:r>
            <a:r>
              <a:rPr lang="en-US" sz="2400" dirty="0"/>
              <a:t>).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564" y="4372782"/>
            <a:ext cx="3943927" cy="221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36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17" y="177017"/>
            <a:ext cx="967047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addition to universities, higher education is possible get in the following four types of educational institutions: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0327" y="1219925"/>
            <a:ext cx="1038167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higher schools of design; polytechnic institutes of arts, academies of arts, conservatories and accredited music institutes, higher schools of music and choreography, national academies;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0327" y="2116510"/>
            <a:ext cx="4325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higher schools of language training;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10327" y="2676850"/>
            <a:ext cx="460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Higher Schools of Integrated Learning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10327" y="3237190"/>
            <a:ext cx="475672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institutions that are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subordinated </a:t>
            </a:r>
            <a:r>
              <a:rPr lang="en-US" sz="2000" dirty="0"/>
              <a:t>other ministries and where specialists are trained in certain areas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162" y="2516620"/>
            <a:ext cx="5052147" cy="31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2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8675" y="200055"/>
            <a:ext cx="142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DEGREES: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00499" y="661720"/>
            <a:ext cx="1137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DEGREE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37542" y="1061830"/>
            <a:ext cx="8020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Students take a bachelor's 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program. </a:t>
            </a:r>
            <a:r>
              <a:rPr lang="en-US" sz="2000" dirty="0">
                <a:latin typeface="+mj-lt"/>
              </a:rPr>
              <a:t>Education at the first level of higher education lasts 3 years.</a:t>
            </a:r>
            <a:endParaRPr lang="ru-RU" sz="2000" dirty="0">
              <a:latin typeface="+mj-lt"/>
            </a:endParaRP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39584" y="2077493"/>
            <a:ext cx="1258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II DEGREE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37542" y="2477603"/>
            <a:ext cx="80203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+mj-lt"/>
              </a:rPr>
              <a:t>S</a:t>
            </a:r>
            <a:r>
              <a:rPr lang="ru-RU" sz="2000" dirty="0" err="1" smtClean="0">
                <a:latin typeface="+mj-lt"/>
              </a:rPr>
              <a:t>tudents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can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be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trained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in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training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programs</a:t>
            </a:r>
            <a:r>
              <a:rPr lang="en-US" sz="2000" dirty="0" smtClean="0">
                <a:latin typeface="+mj-lt"/>
              </a:rPr>
              <a:t>. </a:t>
            </a:r>
            <a:r>
              <a:rPr lang="en-US" dirty="0">
                <a:latin typeface="+mj-lt"/>
              </a:rPr>
              <a:t>Duration of training from 2 to 3 years.</a:t>
            </a:r>
            <a:endParaRPr lang="ru-RU" sz="20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0499" y="3493266"/>
            <a:ext cx="1265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DEGREE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37542" y="3893376"/>
            <a:ext cx="8020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Postgraduate training includes a research program with the award of the degree of Doctor of Science </a:t>
            </a:r>
            <a:endParaRPr lang="ru-RU" sz="2000" dirty="0">
              <a:latin typeface="+mj-lt"/>
            </a:endParaRPr>
          </a:p>
        </p:txBody>
      </p:sp>
      <p:pic>
        <p:nvPicPr>
          <p:cNvPr id="9" name="Picture 6" descr="rossiiskaja_nauka_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7" y="3830979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0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635" y="250507"/>
            <a:ext cx="11194474" cy="39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rules of admission to an Italian </a:t>
            </a:r>
            <a:r>
              <a:rPr lang="en-US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university:</a:t>
            </a:r>
            <a:endParaRPr lang="ru-RU" sz="2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1999" y="1072944"/>
            <a:ext cx="834967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An entrant to an Italian university must reach the age of majority (18 years).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1998" y="1829529"/>
            <a:ext cx="834967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Since in Italy there is a 13-year education system, and to meet the level of a graduate of an Italian lyceum, after school you need to unlearn 2 years in a Ukrainian university.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300px-Oxford_Matriculation_2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72" y="2895205"/>
            <a:ext cx="5608047" cy="371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Nd9GcR9AYP-TD1MmyoD-mX9MIcoEwDh6tGeaOlUJYl8Sl5BpWjSw0zq6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44" y="3738136"/>
            <a:ext cx="2578669" cy="21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733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9136" y="149707"/>
            <a:ext cx="27721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 FACTS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1242" y="796252"/>
            <a:ext cx="669978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school year begins on November 5 and ends on May 31.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1242" y="1379832"/>
            <a:ext cx="3572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There are three sessions a year</a:t>
            </a:r>
            <a:endParaRPr lang="ru-RU" sz="20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1242" y="1956487"/>
            <a:ext cx="5132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Each exam requires 99.9% of self-preparation</a:t>
            </a:r>
            <a:endParaRPr lang="ru-RU" sz="20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1242" y="2533142"/>
            <a:ext cx="644727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 everyone copes with 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exams: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only 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three out of ten entrants reach the diploma</a:t>
            </a:r>
            <a:endParaRPr lang="ru-RU" sz="20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1242" y="3460662"/>
            <a:ext cx="6447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obtain a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laurea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diploma 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 need to study for four to six years</a:t>
            </a:r>
            <a:endParaRPr lang="ru-RU" sz="20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1242" y="4345093"/>
            <a:ext cx="644727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Upon completion of the course of any level, students defend their thesis.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1242" y="5272613"/>
            <a:ext cx="644727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basis of evaluation for it is the arithmetic mean results of all exams passed by the student.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351629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1433272"/>
            <a:ext cx="18002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732" y="3460662"/>
            <a:ext cx="32385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53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8910" y="407926"/>
            <a:ext cx="766618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One of the brightest holidays of Italian students is the dedication to these same students.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8910" y="1276543"/>
            <a:ext cx="5469061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Italians consider their education quite expensive.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8910" y="1801220"/>
            <a:ext cx="7666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Textbooks and books in Italy cost crazy money ($ 80-150 per textbook), and they need more than a dozen.</a:t>
            </a:r>
            <a:endParaRPr lang="ru-RU" sz="20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8910" y="2626748"/>
            <a:ext cx="6694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cost of a year of study at the university averages $ 500. </a:t>
            </a:r>
            <a:endParaRPr lang="ru-RU" sz="20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8910" y="3144500"/>
            <a:ext cx="766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+mj-lt"/>
              </a:rPr>
              <a:t>Multiply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all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by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at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least</a:t>
            </a:r>
            <a:r>
              <a:rPr lang="ru-RU" sz="2000" dirty="0">
                <a:latin typeface="+mj-lt"/>
              </a:rPr>
              <a:t> 4 </a:t>
            </a:r>
            <a:r>
              <a:rPr lang="ru-RU" sz="2000" dirty="0" err="1">
                <a:latin typeface="+mj-lt"/>
              </a:rPr>
              <a:t>years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of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college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and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you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get</a:t>
            </a:r>
            <a:r>
              <a:rPr lang="ru-RU" sz="2000" dirty="0">
                <a:latin typeface="+mj-lt"/>
              </a:rPr>
              <a:t> $ 50 </a:t>
            </a:r>
            <a:r>
              <a:rPr lang="ru-RU" sz="2000" dirty="0" err="1">
                <a:latin typeface="+mj-lt"/>
              </a:rPr>
              <a:t>thousand</a:t>
            </a:r>
            <a:r>
              <a:rPr lang="ru-RU" sz="2000" dirty="0">
                <a:latin typeface="+mj-lt"/>
              </a:rPr>
              <a:t>.</a:t>
            </a:r>
          </a:p>
        </p:txBody>
      </p:sp>
      <p:pic>
        <p:nvPicPr>
          <p:cNvPr id="8" name="Picture 6" descr="fasf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09" y="3934691"/>
            <a:ext cx="389403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72" y="3934691"/>
            <a:ext cx="3881583" cy="258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743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E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77</TotalTime>
  <Words>439</Words>
  <Application>Microsoft Office PowerPoint</Application>
  <PresentationFormat>Произвольный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Crop</vt:lpstr>
      <vt:lpstr>HIGHER EDUCATION in Italy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Скрипець</dc:creator>
  <cp:lastModifiedBy>Admin</cp:lastModifiedBy>
  <cp:revision>10</cp:revision>
  <dcterms:created xsi:type="dcterms:W3CDTF">2020-05-08T20:20:02Z</dcterms:created>
  <dcterms:modified xsi:type="dcterms:W3CDTF">2020-05-14T18:44:05Z</dcterms:modified>
</cp:coreProperties>
</file>